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268" r:id="rId4"/>
    <p:sldId id="466" r:id="rId5"/>
    <p:sldId id="467" r:id="rId6"/>
    <p:sldId id="465" r:id="rId7"/>
    <p:sldId id="526" r:id="rId8"/>
    <p:sldId id="524" r:id="rId9"/>
    <p:sldId id="525" r:id="rId10"/>
    <p:sldId id="527" r:id="rId11"/>
    <p:sldId id="468" r:id="rId12"/>
    <p:sldId id="508" r:id="rId13"/>
    <p:sldId id="509" r:id="rId14"/>
    <p:sldId id="510" r:id="rId15"/>
    <p:sldId id="528" r:id="rId16"/>
    <p:sldId id="529" r:id="rId17"/>
    <p:sldId id="530" r:id="rId18"/>
    <p:sldId id="531" r:id="rId19"/>
    <p:sldId id="532" r:id="rId20"/>
    <p:sldId id="500" r:id="rId21"/>
    <p:sldId id="512" r:id="rId22"/>
    <p:sldId id="513" r:id="rId23"/>
    <p:sldId id="514" r:id="rId24"/>
    <p:sldId id="538" r:id="rId25"/>
    <p:sldId id="539" r:id="rId26"/>
    <p:sldId id="515" r:id="rId27"/>
    <p:sldId id="535" r:id="rId28"/>
    <p:sldId id="536" r:id="rId29"/>
    <p:sldId id="537" r:id="rId30"/>
    <p:sldId id="516" r:id="rId31"/>
    <p:sldId id="534" r:id="rId32"/>
    <p:sldId id="521" r:id="rId33"/>
    <p:sldId id="501" r:id="rId34"/>
    <p:sldId id="533" r:id="rId35"/>
    <p:sldId id="507" r:id="rId36"/>
    <p:sldId id="487" r:id="rId37"/>
    <p:sldId id="488" r:id="rId38"/>
    <p:sldId id="489" r:id="rId39"/>
    <p:sldId id="490" r:id="rId40"/>
    <p:sldId id="492" r:id="rId41"/>
    <p:sldId id="502" r:id="rId42"/>
    <p:sldId id="498" r:id="rId43"/>
    <p:sldId id="519" r:id="rId44"/>
    <p:sldId id="520" r:id="rId45"/>
    <p:sldId id="517" r:id="rId46"/>
    <p:sldId id="518" r:id="rId47"/>
    <p:sldId id="504" r:id="rId48"/>
    <p:sldId id="522" r:id="rId49"/>
    <p:sldId id="52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AAF0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7DC7C5-CAFF-4DA4-9425-D0921D88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C5326-5425-484B-A86E-71E63C5B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cesarz na koniu">
            <a:extLst>
              <a:ext uri="{FF2B5EF4-FFF2-40B4-BE49-F238E27FC236}">
                <a16:creationId xmlns:a16="http://schemas.microsoft.com/office/drawing/2014/main" id="{AABA07CA-3A5E-4170-A1C7-058E1FBA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71525"/>
            <a:ext cx="71437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0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Radość zbawionych ze zwycięstwa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Opis całej sceny jest echem opisu sali tronowej z </a:t>
            </a:r>
            <a:r>
              <a:rPr lang="pl-PL" dirty="0">
                <a:solidFill>
                  <a:srgbClr val="92D050"/>
                </a:solidFill>
              </a:rPr>
              <a:t>4. rozdziału Apokalipsy Jana </a:t>
            </a:r>
          </a:p>
          <a:p>
            <a:r>
              <a:rPr lang="pl-PL" dirty="0">
                <a:solidFill>
                  <a:schemeClr val="tx1"/>
                </a:solidFill>
              </a:rPr>
              <a:t>Ich radość jednak </a:t>
            </a:r>
            <a:r>
              <a:rPr lang="pl-PL" dirty="0">
                <a:solidFill>
                  <a:srgbClr val="FAAF00"/>
                </a:solidFill>
              </a:rPr>
              <a:t>nie powinna być rozumiana jako przejaw mściwości</a:t>
            </a:r>
            <a:r>
              <a:rPr lang="pl-PL" dirty="0">
                <a:solidFill>
                  <a:schemeClr val="tx1"/>
                </a:solidFill>
              </a:rPr>
              <a:t>, ale jako wdzięczność dla Boga za zbawienie Jego ludu. Ich zbawienie stało się możliwe jedynie przez pokonanie wrogiej mocy i wyzwolenie ludu Bożego z Babilonu. </a:t>
            </a:r>
          </a:p>
          <a:p>
            <a:r>
              <a:rPr lang="pl-PL" dirty="0">
                <a:solidFill>
                  <a:schemeClr val="tx1"/>
                </a:solidFill>
              </a:rPr>
              <a:t>Dym wznoszący się na wieki wieków to inny sposób stwierdzenia, że </a:t>
            </a:r>
            <a:r>
              <a:rPr lang="pl-PL" dirty="0">
                <a:solidFill>
                  <a:srgbClr val="FAAF00"/>
                </a:solidFill>
              </a:rPr>
              <a:t>Babilon nigdy więcej nie powstanie</a:t>
            </a:r>
          </a:p>
        </p:txBody>
      </p:sp>
      <p:pic>
        <p:nvPicPr>
          <p:cNvPr id="5122" name="Picture 2" descr="Znalezione obrazy dla zapytania radoÅÄ">
            <a:extLst>
              <a:ext uri="{FF2B5EF4-FFF2-40B4-BE49-F238E27FC236}">
                <a16:creationId xmlns:a16="http://schemas.microsoft.com/office/drawing/2014/main" id="{5AB52287-DB32-4024-A746-F3B5D383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0" y="4821653"/>
            <a:ext cx="3611635" cy="20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lezione obrazy dla zapytania dym miasta">
            <a:extLst>
              <a:ext uri="{FF2B5EF4-FFF2-40B4-BE49-F238E27FC236}">
                <a16:creationId xmlns:a16="http://schemas.microsoft.com/office/drawing/2014/main" id="{CA2172AB-794C-4EFB-816F-04D995D9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40" y="4673717"/>
            <a:ext cx="3396560" cy="218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3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Wesele – święta uczta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Wesele w czasach Jezusa odbywało się w dwóch etapach. </a:t>
            </a:r>
          </a:p>
          <a:p>
            <a:r>
              <a:rPr lang="pl-PL" dirty="0">
                <a:solidFill>
                  <a:srgbClr val="92D050"/>
                </a:solidFill>
              </a:rPr>
              <a:t>Pierwszym były zaręczyny</a:t>
            </a:r>
            <a:r>
              <a:rPr lang="pl-PL" dirty="0">
                <a:solidFill>
                  <a:schemeClr val="tx1"/>
                </a:solidFill>
              </a:rPr>
              <a:t>. Po nich młodzi, choć byli już małżeństwem, żyli nadal osobno. </a:t>
            </a:r>
          </a:p>
          <a:p>
            <a:r>
              <a:rPr lang="pl-PL" dirty="0">
                <a:solidFill>
                  <a:srgbClr val="92D050"/>
                </a:solidFill>
              </a:rPr>
              <a:t>Drugi etap następował dopiero po roku i łączył się z weselem</a:t>
            </a:r>
            <a:r>
              <a:rPr lang="pl-PL" dirty="0">
                <a:solidFill>
                  <a:schemeClr val="tx1"/>
                </a:solidFill>
              </a:rPr>
              <a:t>. Na dzień przed zaślubinami pan młody w towarzystwie przyjaciół udawał się po narzeczoną do domu jej rodziców, skąd później orszak weselny przybywał do domu oblubieńca. Tutaj młodych błogosławili rodzice, a zgromadzeni goście składali im życzenia. </a:t>
            </a:r>
          </a:p>
          <a:p>
            <a:r>
              <a:rPr lang="pl-PL" dirty="0">
                <a:solidFill>
                  <a:srgbClr val="92D050"/>
                </a:solidFill>
              </a:rPr>
              <a:t>Nazajutrz wieczorem odbywała się ceremonia zaślubin. </a:t>
            </a:r>
            <a:r>
              <a:rPr lang="pl-PL" dirty="0">
                <a:solidFill>
                  <a:schemeClr val="tx1"/>
                </a:solidFill>
              </a:rPr>
              <a:t>Panna młoda otoczona druhnami trzymającymi zapalone lampy zajmowała miejsce pod baldachimem i oczekiwała na pana młodego. Pan młody po przybyciu stawał obok niej i następowało oficjalne zawarcie małżeństwa. Po ceremonii ucztowano siedem dni </a:t>
            </a:r>
            <a:r>
              <a:rPr lang="pl-PL" dirty="0">
                <a:solidFill>
                  <a:srgbClr val="FAB000"/>
                </a:solidFill>
              </a:rPr>
              <a:t>7 dni.</a:t>
            </a:r>
          </a:p>
        </p:txBody>
      </p:sp>
      <p:pic>
        <p:nvPicPr>
          <p:cNvPr id="6146" name="Picture 2" descr="Znalezione obrazy dla zapytania obrÄczki">
            <a:extLst>
              <a:ext uri="{FF2B5EF4-FFF2-40B4-BE49-F238E27FC236}">
                <a16:creationId xmlns:a16="http://schemas.microsoft.com/office/drawing/2014/main" id="{925B4DCB-ABA3-46CC-B6A6-9B858D20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84" y="0"/>
            <a:ext cx="2122415" cy="18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nalezione obrazy dla zapytania lampa oliwna">
            <a:extLst>
              <a:ext uri="{FF2B5EF4-FFF2-40B4-BE49-F238E27FC236}">
                <a16:creationId xmlns:a16="http://schemas.microsoft.com/office/drawing/2014/main" id="{045920C7-9683-470E-AD15-3FB46BF7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14" y="5451970"/>
            <a:ext cx="1209186" cy="14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3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0E7DD7-2305-4636-B5DE-EE902872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7BA052-DCCC-45B4-BB72-D2DFDEB7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wesele w czasach jezusa">
            <a:extLst>
              <a:ext uri="{FF2B5EF4-FFF2-40B4-BE49-F238E27FC236}">
                <a16:creationId xmlns:a16="http://schemas.microsoft.com/office/drawing/2014/main" id="{007E18F4-A07C-4714-A5E7-8CA0FD75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463"/>
            <a:ext cx="12192000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5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Zaślubiny mistyczne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Starym Testamencie znajduje się </a:t>
            </a:r>
            <a:r>
              <a:rPr lang="pl-PL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Pieśń nad Pieśniami, </a:t>
            </a:r>
            <a:r>
              <a:rPr lang="pl-PL" dirty="0">
                <a:solidFill>
                  <a:schemeClr val="tx1"/>
                </a:solidFill>
              </a:rPr>
              <a:t>która jest metaforą relacji między </a:t>
            </a:r>
            <a:r>
              <a:rPr lang="pl-PL" dirty="0" err="1">
                <a:solidFill>
                  <a:schemeClr val="tx1"/>
                </a:solidFill>
              </a:rPr>
              <a:t>Jahwe</a:t>
            </a:r>
            <a:r>
              <a:rPr lang="pl-PL" dirty="0">
                <a:solidFill>
                  <a:schemeClr val="tx1"/>
                </a:solidFill>
              </a:rPr>
              <a:t> a jego ludem.</a:t>
            </a:r>
          </a:p>
          <a:p>
            <a:r>
              <a:rPr lang="pl-PL" dirty="0">
                <a:solidFill>
                  <a:srgbClr val="FAB000"/>
                </a:solidFill>
              </a:rPr>
              <a:t>Bernard z Clairvaux </a:t>
            </a:r>
            <a:r>
              <a:rPr lang="pl-PL" dirty="0">
                <a:solidFill>
                  <a:schemeClr val="tx1"/>
                </a:solidFill>
              </a:rPr>
              <a:t>– w komentarzu do Pieśni nad Pieśniami rozróżnia miłość do Boga w sposób trójstopniowy: miłość niewolnika, najemnika i syna. W jego klasyfikacji znajduje się również drugi podział, zakładający cztery stopnie miłości: 1) człowiek </a:t>
            </a:r>
            <a:r>
              <a:rPr lang="pl-PL" dirty="0">
                <a:solidFill>
                  <a:srgbClr val="FF7C80"/>
                </a:solidFill>
              </a:rPr>
              <a:t>kocha siebie ze względu na siebie</a:t>
            </a:r>
            <a:r>
              <a:rPr lang="pl-PL" dirty="0">
                <a:solidFill>
                  <a:schemeClr val="tx1"/>
                </a:solidFill>
              </a:rPr>
              <a:t>, 2) Człowiek </a:t>
            </a:r>
            <a:r>
              <a:rPr lang="pl-PL" dirty="0">
                <a:solidFill>
                  <a:srgbClr val="FFC000"/>
                </a:solidFill>
              </a:rPr>
              <a:t>kocha Boga ze względu na siebie</a:t>
            </a:r>
            <a:r>
              <a:rPr lang="pl-PL" dirty="0">
                <a:solidFill>
                  <a:schemeClr val="tx1"/>
                </a:solidFill>
              </a:rPr>
              <a:t>, 3) Człowiek </a:t>
            </a:r>
            <a:r>
              <a:rPr lang="pl-PL" dirty="0">
                <a:solidFill>
                  <a:srgbClr val="FFFF00"/>
                </a:solidFill>
              </a:rPr>
              <a:t>kocha Boga ze względu na Boga</a:t>
            </a:r>
            <a:r>
              <a:rPr lang="pl-PL" dirty="0">
                <a:solidFill>
                  <a:schemeClr val="tx1"/>
                </a:solidFill>
              </a:rPr>
              <a:t>, 4) Człowiek </a:t>
            </a:r>
            <a:r>
              <a:rPr lang="pl-P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kocha siebie ze względu na Boga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r>
              <a:rPr lang="pl-PL" dirty="0">
                <a:solidFill>
                  <a:srgbClr val="FAAF00"/>
                </a:solidFill>
              </a:rPr>
              <a:t>Teresa z </a:t>
            </a:r>
            <a:r>
              <a:rPr lang="pl-PL" dirty="0" err="1">
                <a:solidFill>
                  <a:srgbClr val="FAAF00"/>
                </a:solidFill>
              </a:rPr>
              <a:t>Ávili</a:t>
            </a:r>
            <a:r>
              <a:rPr lang="pl-PL" dirty="0">
                <a:solidFill>
                  <a:srgbClr val="FAAF0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– autorka książki pt. </a:t>
            </a:r>
            <a:r>
              <a:rPr lang="pl-PL" i="1" dirty="0">
                <a:solidFill>
                  <a:schemeClr val="tx1"/>
                </a:solidFill>
              </a:rPr>
              <a:t>Twierdza wewnętrzna</a:t>
            </a:r>
            <a:r>
              <a:rPr lang="pl-PL" dirty="0">
                <a:solidFill>
                  <a:schemeClr val="tx1"/>
                </a:solidFill>
              </a:rPr>
              <a:t>, gdzie znajduje się siedem mieszkań, w którym najdoskonalsze jest siódme z nich gdzie następuje tu tzw. </a:t>
            </a:r>
            <a:r>
              <a:rPr lang="pl-PL" dirty="0">
                <a:solidFill>
                  <a:srgbClr val="92D050"/>
                </a:solidFill>
              </a:rPr>
              <a:t>małżeństwo duchowe między duszą a Bogiem. </a:t>
            </a:r>
          </a:p>
          <a:p>
            <a:r>
              <a:rPr lang="pl-PL" dirty="0">
                <a:solidFill>
                  <a:srgbClr val="FAAF00"/>
                </a:solidFill>
              </a:rPr>
              <a:t>Jan od Krzyża </a:t>
            </a:r>
            <a:r>
              <a:rPr lang="pl-PL" dirty="0">
                <a:solidFill>
                  <a:schemeClr val="tx1"/>
                </a:solidFill>
              </a:rPr>
              <a:t>– w jego kontemplacji znaczące jest stwierdzenie, że wiara trwa przy Bogu mimo ciemności, nadzieja zdecydowanie dąży do nieskończonego Dobra, a miłość upodabnia duszę do Boga-Miłości i staje się przyczyną bezpośredniego zjednoczenia z Nim.</a:t>
            </a:r>
          </a:p>
        </p:txBody>
      </p:sp>
    </p:spTree>
    <p:extLst>
      <p:ext uri="{BB962C8B-B14F-4D97-AF65-F5344CB8AC3E}">
        <p14:creationId xmlns:p14="http://schemas.microsoft.com/office/powerpoint/2010/main" val="311972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41CC65-FA48-43A9-8AF4-24DE955F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276836-C54A-4166-9679-0F265EBD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swiety bernard">
            <a:extLst>
              <a:ext uri="{FF2B5EF4-FFF2-40B4-BE49-F238E27FC236}">
                <a16:creationId xmlns:a16="http://schemas.microsoft.com/office/drawing/2014/main" id="{6666C38F-81CD-414D-AA5D-EA317166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594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2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4467C3-F757-49DD-ACCA-3B9A241B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7E116-D513-4CF5-91A3-E1A0537E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teresa z avila">
            <a:extLst>
              <a:ext uri="{FF2B5EF4-FFF2-40B4-BE49-F238E27FC236}">
                <a16:creationId xmlns:a16="http://schemas.microsoft.com/office/drawing/2014/main" id="{73EF50B2-DE76-42F2-AE2B-2E421C2D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1650"/>
            <a:ext cx="2743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5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F65D3A-4A8E-4741-9831-369E346B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EEB856-0522-4EF7-BED8-0051A62B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jan od krzyÅ¼a">
            <a:extLst>
              <a:ext uri="{FF2B5EF4-FFF2-40B4-BE49-F238E27FC236}">
                <a16:creationId xmlns:a16="http://schemas.microsoft.com/office/drawing/2014/main" id="{BBC4AD40-386A-4981-B1C0-9BC31E54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90525"/>
            <a:ext cx="4086225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5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37C3-AF30-401A-9D95-41BA8781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0875D0-15B2-4B3D-B215-8A1EACA12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4" name="Picture 4" descr="Znalezione obrazy dla zapytania Jan Ruysbroeck">
            <a:extLst>
              <a:ext uri="{FF2B5EF4-FFF2-40B4-BE49-F238E27FC236}">
                <a16:creationId xmlns:a16="http://schemas.microsoft.com/office/drawing/2014/main" id="{6B4449CC-BA04-4332-B79D-438D91EA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809750"/>
            <a:ext cx="5429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4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DF7D6-908B-453C-A5E5-861B7B05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08449C-F349-4ADE-A660-AD18A227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Ilustracja">
            <a:extLst>
              <a:ext uri="{FF2B5EF4-FFF2-40B4-BE49-F238E27FC236}">
                <a16:creationId xmlns:a16="http://schemas.microsoft.com/office/drawing/2014/main" id="{BAA2B5E8-6B75-4B86-BDA9-6ADBE87A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0"/>
            <a:ext cx="4633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1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Dwie uczty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19</a:t>
            </a:r>
          </a:p>
        </p:txBody>
      </p:sp>
      <p:pic>
        <p:nvPicPr>
          <p:cNvPr id="2050" name="Picture 2" descr="Znalezione obrazy dla zapytania jezus na biaÅym koniu">
            <a:extLst>
              <a:ext uri="{FF2B5EF4-FFF2-40B4-BE49-F238E27FC236}">
                <a16:creationId xmlns:a16="http://schemas.microsoft.com/office/drawing/2014/main" id="{37EA087E-DE49-44D9-A2A7-46D87D27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50" y="2234093"/>
            <a:ext cx="4762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Chrystus Król-Wojownik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Przyjście Chrystusa jako </a:t>
            </a:r>
            <a:r>
              <a:rPr lang="pl-PL" dirty="0">
                <a:solidFill>
                  <a:srgbClr val="FAAF00"/>
                </a:solidFill>
              </a:rPr>
              <a:t>Króla-Wojownika</a:t>
            </a:r>
            <a:r>
              <a:rPr lang="pl-PL" dirty="0">
                <a:solidFill>
                  <a:schemeClr val="tx1"/>
                </a:solidFill>
              </a:rPr>
              <a:t>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19,11-16) Chrystus jest przedstawiony tak jak rzymscy wodzowie wyruszający do bitwy — jadący na białym koniu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19,11). </a:t>
            </a:r>
          </a:p>
          <a:p>
            <a:r>
              <a:rPr lang="pl-PL" dirty="0">
                <a:solidFill>
                  <a:schemeClr val="tx1"/>
                </a:solidFill>
              </a:rPr>
              <a:t>Na swej głowie ma On liczne </a:t>
            </a:r>
            <a:r>
              <a:rPr lang="pl-PL" dirty="0">
                <a:solidFill>
                  <a:srgbClr val="FAAF00"/>
                </a:solidFill>
              </a:rPr>
              <a:t>królewskie korony </a:t>
            </a:r>
            <a:r>
              <a:rPr lang="pl-PL" dirty="0">
                <a:solidFill>
                  <a:schemeClr val="tx1"/>
                </a:solidFill>
              </a:rPr>
              <a:t>— znaki Jego absolutnej królewskiej potęgi i autorytetu. W starożytności rolę korony pełnił wieniec, typowo z liści laurowych. W armii rzymskiej wieńce były nagrodą dla wyróżniających się żołnierzy (funkcjonalny odpowiednik obecnych orderów, np. </a:t>
            </a:r>
            <a:r>
              <a:rPr lang="pl-PL" i="1" dirty="0" err="1">
                <a:solidFill>
                  <a:srgbClr val="92D050"/>
                </a:solidFill>
              </a:rPr>
              <a:t>corona</a:t>
            </a:r>
            <a:r>
              <a:rPr lang="pl-PL" i="1" dirty="0">
                <a:solidFill>
                  <a:srgbClr val="92D050"/>
                </a:solidFill>
              </a:rPr>
              <a:t> </a:t>
            </a:r>
            <a:r>
              <a:rPr lang="pl-PL" i="1" dirty="0" err="1">
                <a:solidFill>
                  <a:srgbClr val="92D050"/>
                </a:solidFill>
              </a:rPr>
              <a:t>muralis</a:t>
            </a:r>
            <a:r>
              <a:rPr lang="pl-PL" i="1" dirty="0">
                <a:solidFill>
                  <a:srgbClr val="92D05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– odznaczenie dla pierwszego, który wdarł się na mury obleganego miasta) i, w zależności od zasług, miały różne kształty i były z innych materiałów (od trawy do złotych listków). Złoty wieniec stał się stąd oficjalnym atrybutem cesarza rzymskiego jako zwierzchnika armii.</a:t>
            </a:r>
          </a:p>
          <a:p>
            <a:r>
              <a:rPr lang="pl-PL" dirty="0">
                <a:solidFill>
                  <a:srgbClr val="FAAF00"/>
                </a:solidFill>
              </a:rPr>
              <a:t>Szata Chrystusa </a:t>
            </a:r>
            <a:r>
              <a:rPr lang="pl-PL" dirty="0">
                <a:solidFill>
                  <a:schemeClr val="tx1"/>
                </a:solidFill>
              </a:rPr>
              <a:t>jest zbroczona we krwi 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19,13). </a:t>
            </a:r>
          </a:p>
          <a:p>
            <a:r>
              <a:rPr lang="pl-PL" dirty="0">
                <a:solidFill>
                  <a:srgbClr val="FAAF00"/>
                </a:solidFill>
              </a:rPr>
              <a:t>Miecz jest symbolem Słowa Bożego</a:t>
            </a:r>
            <a:r>
              <a:rPr lang="pl-PL" dirty="0">
                <a:solidFill>
                  <a:schemeClr val="tx1"/>
                </a:solidFill>
              </a:rPr>
              <a:t> (zob. Ef 6,17; </a:t>
            </a:r>
            <a:r>
              <a:rPr lang="pl-PL" dirty="0" err="1">
                <a:solidFill>
                  <a:schemeClr val="tx1"/>
                </a:solidFill>
              </a:rPr>
              <a:t>Hbr</a:t>
            </a:r>
            <a:r>
              <a:rPr lang="pl-PL" dirty="0">
                <a:solidFill>
                  <a:schemeClr val="tx1"/>
                </a:solidFill>
              </a:rPr>
              <a:t> 4,12). W ten sposób spełni się proroctwo Izajasza, iż Mesjasz „rózgą swoich ust będzie chłostał zuchwalca, a tchnieniem swoich warg zabije bezbożnika” (Iz 11,4). </a:t>
            </a:r>
          </a:p>
          <a:p>
            <a:r>
              <a:rPr lang="pl-PL" i="1" dirty="0">
                <a:solidFill>
                  <a:srgbClr val="FFFF00"/>
                </a:solidFill>
              </a:rPr>
              <a:t>Dominus et deus </a:t>
            </a:r>
            <a:r>
              <a:rPr lang="pl-PL" i="1" dirty="0" err="1">
                <a:solidFill>
                  <a:srgbClr val="FFFF00"/>
                </a:solidFill>
              </a:rPr>
              <a:t>noster</a:t>
            </a:r>
            <a:r>
              <a:rPr lang="pl-PL" i="1" dirty="0">
                <a:solidFill>
                  <a:srgbClr val="FFFF0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– protest Jana względem tytułu Domicjana</a:t>
            </a:r>
          </a:p>
        </p:txBody>
      </p:sp>
    </p:spTree>
    <p:extLst>
      <p:ext uri="{BB962C8B-B14F-4D97-AF65-F5344CB8AC3E}">
        <p14:creationId xmlns:p14="http://schemas.microsoft.com/office/powerpoint/2010/main" val="130743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Zakony rycerskie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/>
              <a:t>Pierwotnie w Kościele katolickim zakon, w skład którego wchodzili zakonnicy (duchowni) oraz bracia-rycerze, czyli rycerze, którzy nie przyjmując święceń, godzili się żyć jak zakonnicy </a:t>
            </a:r>
            <a:r>
              <a:rPr lang="pl-PL" dirty="0">
                <a:solidFill>
                  <a:srgbClr val="FAAF00"/>
                </a:solidFill>
              </a:rPr>
              <a:t>(składali śluby czystości i ubóstwa). </a:t>
            </a:r>
          </a:p>
          <a:p>
            <a:r>
              <a:rPr lang="pl-PL" dirty="0"/>
              <a:t>Ich głównym zadaniem była nie tylko modlitwa czy kontemplacja, lecz również walka w obronie wiary i ideałów przyjętych w regule zakonnej. Pierwsze zakony rycerskie powstawały na fali krucjat (w Królestwie Jerozolimskim) i pielgrzymek do Ziemi Świętej w </a:t>
            </a:r>
            <a:r>
              <a:rPr lang="pl-PL" dirty="0">
                <a:solidFill>
                  <a:srgbClr val="FAAF00"/>
                </a:solidFill>
              </a:rPr>
              <a:t>XI i XII w.</a:t>
            </a:r>
          </a:p>
        </p:txBody>
      </p:sp>
    </p:spTree>
    <p:extLst>
      <p:ext uri="{BB962C8B-B14F-4D97-AF65-F5344CB8AC3E}">
        <p14:creationId xmlns:p14="http://schemas.microsoft.com/office/powerpoint/2010/main" val="568804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Zakony rycerskie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 numCol="3">
            <a:normAutofit fontScale="92500" lnSpcReduction="20000"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Według daty powstania (w nawiasie daty przyznania reguły zakonu rycerskiego):</a:t>
            </a:r>
          </a:p>
          <a:p>
            <a:r>
              <a:rPr lang="pl-PL" sz="2000" dirty="0">
                <a:solidFill>
                  <a:schemeClr val="tx1"/>
                </a:solidFill>
              </a:rPr>
              <a:t>1070–1080 (1239) – Zakon św. Jakuba z </a:t>
            </a:r>
            <a:r>
              <a:rPr lang="pl-PL" sz="2000" dirty="0" err="1">
                <a:solidFill>
                  <a:schemeClr val="tx1"/>
                </a:solidFill>
              </a:rPr>
              <a:t>Altopascio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1098 (ok. 1180) – Zakon Rycerzy św. Łazarza</a:t>
            </a:r>
          </a:p>
          <a:p>
            <a:r>
              <a:rPr lang="pl-PL" sz="2000" dirty="0">
                <a:solidFill>
                  <a:srgbClr val="FAAF00"/>
                </a:solidFill>
              </a:rPr>
              <a:t>1099 (1122) – bożogrobcy*1</a:t>
            </a:r>
          </a:p>
          <a:p>
            <a:r>
              <a:rPr lang="pl-PL" sz="2000" dirty="0">
                <a:solidFill>
                  <a:srgbClr val="FAAF00"/>
                </a:solidFill>
              </a:rPr>
              <a:t>przed 1113 (1113) – joannici</a:t>
            </a:r>
          </a:p>
          <a:p>
            <a:r>
              <a:rPr lang="pl-PL" sz="2000" dirty="0">
                <a:solidFill>
                  <a:srgbClr val="FAAF00"/>
                </a:solidFill>
              </a:rPr>
              <a:t>1118 (1128) – templariusze</a:t>
            </a:r>
          </a:p>
          <a:p>
            <a:r>
              <a:rPr lang="pl-PL" sz="2000" dirty="0">
                <a:solidFill>
                  <a:schemeClr val="tx1"/>
                </a:solidFill>
              </a:rPr>
              <a:t>1128 – Zakon św. Zbawiciela z </a:t>
            </a:r>
            <a:r>
              <a:rPr lang="pl-PL" sz="2000" dirty="0" err="1">
                <a:solidFill>
                  <a:schemeClr val="tx1"/>
                </a:solidFill>
              </a:rPr>
              <a:t>Monrealu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1157 (1177) – Zakon </a:t>
            </a:r>
            <a:r>
              <a:rPr lang="pl-PL" sz="2000" dirty="0" err="1">
                <a:solidFill>
                  <a:schemeClr val="tx1"/>
                </a:solidFill>
              </a:rPr>
              <a:t>Alcantara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1158 (1199) – Zakon </a:t>
            </a:r>
            <a:r>
              <a:rPr lang="pl-PL" sz="2000" dirty="0" err="1">
                <a:solidFill>
                  <a:schemeClr val="tx1"/>
                </a:solidFill>
              </a:rPr>
              <a:t>Calatrava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ok. 1167 (1187) – Zakon </a:t>
            </a:r>
            <a:r>
              <a:rPr lang="pl-PL" sz="2000" dirty="0" err="1">
                <a:solidFill>
                  <a:schemeClr val="tx1"/>
                </a:solidFill>
              </a:rPr>
              <a:t>Avis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1170 (1175) – Zakon Santiago</a:t>
            </a:r>
          </a:p>
          <a:p>
            <a:r>
              <a:rPr lang="pl-PL" sz="2000" dirty="0">
                <a:solidFill>
                  <a:srgbClr val="FAAF00"/>
                </a:solidFill>
              </a:rPr>
              <a:t>1171 – Zakon Skrzydła św. Michała*3</a:t>
            </a:r>
          </a:p>
          <a:p>
            <a:r>
              <a:rPr lang="pl-PL" sz="2000" dirty="0">
                <a:solidFill>
                  <a:schemeClr val="tx1"/>
                </a:solidFill>
              </a:rPr>
              <a:t>po 1171 (1180) – Zakon </a:t>
            </a:r>
            <a:r>
              <a:rPr lang="pl-PL" sz="2000" dirty="0" err="1">
                <a:solidFill>
                  <a:schemeClr val="tx1"/>
                </a:solidFill>
              </a:rPr>
              <a:t>Mountjoy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rgbClr val="FAAF00"/>
                </a:solidFill>
              </a:rPr>
              <a:t>1191 (1198) – Krzyżacy</a:t>
            </a:r>
          </a:p>
          <a:p>
            <a:r>
              <a:rPr lang="pl-PL" sz="2000" dirty="0">
                <a:solidFill>
                  <a:schemeClr val="tx1"/>
                </a:solidFill>
              </a:rPr>
              <a:t>1192 (1226) – Zakon św. Tomasza z </a:t>
            </a:r>
            <a:r>
              <a:rPr lang="pl-PL" sz="2000" dirty="0" err="1">
                <a:solidFill>
                  <a:schemeClr val="tx1"/>
                </a:solidFill>
              </a:rPr>
              <a:t>Akki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1201 (1372) – Zakon św. Jerzego z </a:t>
            </a:r>
            <a:r>
              <a:rPr lang="pl-PL" sz="2000" dirty="0" err="1">
                <a:solidFill>
                  <a:schemeClr val="tx1"/>
                </a:solidFill>
              </a:rPr>
              <a:t>Alfamy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1202 – kawalerowie mieczowi</a:t>
            </a:r>
          </a:p>
          <a:p>
            <a:r>
              <a:rPr lang="pl-PL" sz="2000" dirty="0">
                <a:solidFill>
                  <a:schemeClr val="tx1"/>
                </a:solidFill>
              </a:rPr>
              <a:t>1209 (1234) – Zakon Rycerzy Jezusa Chrystusa (Langwedocja)</a:t>
            </a:r>
          </a:p>
          <a:p>
            <a:r>
              <a:rPr lang="pl-PL" sz="2000" dirty="0">
                <a:solidFill>
                  <a:srgbClr val="FAAF00"/>
                </a:solidFill>
              </a:rPr>
              <a:t>po 1216 (1228) – Bracia dobrzyńscy*2</a:t>
            </a:r>
          </a:p>
          <a:p>
            <a:r>
              <a:rPr lang="pl-PL" sz="2000" dirty="0">
                <a:solidFill>
                  <a:schemeClr val="tx1"/>
                </a:solidFill>
              </a:rPr>
              <a:t>1218 (1235) – </a:t>
            </a:r>
            <a:r>
              <a:rPr lang="pl-PL" sz="2000" dirty="0" err="1">
                <a:solidFill>
                  <a:schemeClr val="tx1"/>
                </a:solidFill>
              </a:rPr>
              <a:t>mercedarianie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przed 1219 – Zakon Krzyżowców z Czerwoną Gwiazdą</a:t>
            </a:r>
          </a:p>
          <a:p>
            <a:r>
              <a:rPr lang="pl-PL" sz="2000" dirty="0">
                <a:solidFill>
                  <a:schemeClr val="tx1"/>
                </a:solidFill>
              </a:rPr>
              <a:t>1233 (1235) – Zakon Rycerzy Jezusa Chrystusa (Parma)</a:t>
            </a:r>
          </a:p>
          <a:p>
            <a:r>
              <a:rPr lang="pl-PL" sz="2000" dirty="0">
                <a:solidFill>
                  <a:schemeClr val="tx1"/>
                </a:solidFill>
              </a:rPr>
              <a:t>1233 (1261) – Zakon Błogosławionej i Cudownej Maryi Panny</a:t>
            </a:r>
          </a:p>
          <a:p>
            <a:r>
              <a:rPr lang="pl-PL" sz="2000" dirty="0">
                <a:solidFill>
                  <a:schemeClr val="tx1"/>
                </a:solidFill>
              </a:rPr>
              <a:t>1272 – Zakon Najświętszej Maryi Panny z Hiszpanii</a:t>
            </a:r>
          </a:p>
          <a:p>
            <a:r>
              <a:rPr lang="pl-PL" sz="2000" dirty="0">
                <a:solidFill>
                  <a:schemeClr val="tx1"/>
                </a:solidFill>
              </a:rPr>
              <a:t>po 1312 (1319) – Zakon Rycerzy Chrystusa</a:t>
            </a:r>
          </a:p>
          <a:p>
            <a:r>
              <a:rPr lang="pl-PL" sz="2000" dirty="0">
                <a:solidFill>
                  <a:schemeClr val="tx1"/>
                </a:solidFill>
              </a:rPr>
              <a:t>1319 (1317) – Zakon Rycerzy z </a:t>
            </a:r>
            <a:r>
              <a:rPr lang="pl-PL" sz="2000" dirty="0" err="1">
                <a:solidFill>
                  <a:schemeClr val="tx1"/>
                </a:solidFill>
              </a:rPr>
              <a:t>Montesy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1434 – Zakon św. Maurycego</a:t>
            </a:r>
          </a:p>
          <a:p>
            <a:r>
              <a:rPr lang="pl-PL" sz="2000" dirty="0">
                <a:solidFill>
                  <a:schemeClr val="tx1"/>
                </a:solidFill>
              </a:rPr>
              <a:t>1440 – Brandenburski Zakon Łabędzia</a:t>
            </a:r>
          </a:p>
          <a:p>
            <a:r>
              <a:rPr lang="pl-PL" sz="2000" dirty="0">
                <a:solidFill>
                  <a:schemeClr val="tx1"/>
                </a:solidFill>
              </a:rPr>
              <a:t>1459 (1459) – Zakon Najświętszej Maryi Panny z Betlejem</a:t>
            </a:r>
          </a:p>
          <a:p>
            <a:r>
              <a:rPr lang="pl-PL" sz="2000" dirty="0">
                <a:solidFill>
                  <a:schemeClr val="tx1"/>
                </a:solidFill>
              </a:rPr>
              <a:t>1469 (1469) – Zakon św. Jerzego z Karyntii</a:t>
            </a:r>
          </a:p>
          <a:p>
            <a:r>
              <a:rPr lang="pl-PL" sz="2000" dirty="0">
                <a:solidFill>
                  <a:schemeClr val="tx1"/>
                </a:solidFill>
              </a:rPr>
              <a:t>1561 (1561) – Zakon św. Stefana</a:t>
            </a:r>
          </a:p>
        </p:txBody>
      </p:sp>
      <p:pic>
        <p:nvPicPr>
          <p:cNvPr id="12290" name="Picture 2" descr="http://upload.wikimedia.org/wikipedia/commons/2/25/Cross_wing_saint_michael.png">
            <a:extLst>
              <a:ext uri="{FF2B5EF4-FFF2-40B4-BE49-F238E27FC236}">
                <a16:creationId xmlns:a16="http://schemas.microsoft.com/office/drawing/2014/main" id="{8668631C-FF9C-4D9F-AE86-5D3C572E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732" y="5368954"/>
            <a:ext cx="1150268" cy="14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erb zakonu">
            <a:extLst>
              <a:ext uri="{FF2B5EF4-FFF2-40B4-BE49-F238E27FC236}">
                <a16:creationId xmlns:a16="http://schemas.microsoft.com/office/drawing/2014/main" id="{F601AC4B-24DD-4266-9F13-8FE4B37B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678" y="213918"/>
            <a:ext cx="714375" cy="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erb zakonu">
            <a:extLst>
              <a:ext uri="{FF2B5EF4-FFF2-40B4-BE49-F238E27FC236}">
                <a16:creationId xmlns:a16="http://schemas.microsoft.com/office/drawing/2014/main" id="{008C2ED9-8593-4D74-914C-545312D3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06" y="30430"/>
            <a:ext cx="1613330" cy="12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8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DC223-2A3C-4EDC-95A4-6BA35AD9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4F7926-2651-42B9-BBC1-9F801053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https://upload.wikimedia.org/wikipedia/commons/thumb/6/6a/Templerorden_in_Europa_1300.png/1280px-Templerorden_in_Europa_1300.png">
            <a:extLst>
              <a:ext uri="{FF2B5EF4-FFF2-40B4-BE49-F238E27FC236}">
                <a16:creationId xmlns:a16="http://schemas.microsoft.com/office/drawing/2014/main" id="{D761D00E-D9E7-4E3C-96D4-E400F58A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899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7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A194C-56D6-4675-BA53-B73F85DD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i="1" dirty="0"/>
              <a:t>Fratres Militiae Templi, Pauperes Commilitones Christi Templique Salomonis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2B7CD-95B7-40FC-8B67-16C4AF789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Król francuski </a:t>
            </a:r>
            <a:r>
              <a:rPr lang="pl-PL" dirty="0">
                <a:solidFill>
                  <a:srgbClr val="FFFF00"/>
                </a:solidFill>
              </a:rPr>
              <a:t>Filip IV Piękny </a:t>
            </a:r>
            <a:r>
              <a:rPr lang="pl-PL" dirty="0"/>
              <a:t>był zadłużony u templariuszy. Chcąc się uwolnić od zobowiązań, w piątek </a:t>
            </a:r>
            <a:r>
              <a:rPr lang="pl-PL" dirty="0">
                <a:solidFill>
                  <a:srgbClr val="FFFF00"/>
                </a:solidFill>
              </a:rPr>
              <a:t>13 października 1307 roku</a:t>
            </a:r>
            <a:r>
              <a:rPr lang="pl-PL" dirty="0"/>
              <a:t>, uwięził członków zakonu we Francji, zarzucając im herezję, świętokradztwo, innowierstwo, czary, rozpustę, kult bożka </a:t>
            </a:r>
            <a:r>
              <a:rPr lang="pl-PL" dirty="0" err="1"/>
              <a:t>Bafometa</a:t>
            </a:r>
            <a:r>
              <a:rPr lang="pl-PL" dirty="0"/>
              <a:t>, odstępstwo od wiary i spiskowanie z Saracenami. Po długotrwałym procesie, trwającym do czerwca 1311 roku, będący pod wpływem królów Francji sobór w </a:t>
            </a:r>
            <a:r>
              <a:rPr lang="pl-PL" dirty="0" err="1"/>
              <a:t>Vienne</a:t>
            </a:r>
            <a:r>
              <a:rPr lang="pl-PL" dirty="0"/>
              <a:t> zdecydował o kasacie zakonu templariuszy. Jego majątki we Francji zostały skonfiskowane, wielu templariuszy poniosło śmierć przez spalenie na stosie, w tym wielki mistrz </a:t>
            </a:r>
            <a:r>
              <a:rPr lang="pl-PL" dirty="0">
                <a:solidFill>
                  <a:srgbClr val="FFFF00"/>
                </a:solidFill>
              </a:rPr>
              <a:t>Jakub de </a:t>
            </a:r>
            <a:r>
              <a:rPr lang="pl-PL" dirty="0" err="1">
                <a:solidFill>
                  <a:srgbClr val="FFFF00"/>
                </a:solidFill>
              </a:rPr>
              <a:t>Molay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/>
              <a:t>i 54 innych dostojników zakonnych</a:t>
            </a:r>
          </a:p>
        </p:txBody>
      </p:sp>
    </p:spTree>
    <p:extLst>
      <p:ext uri="{BB962C8B-B14F-4D97-AF65-F5344CB8AC3E}">
        <p14:creationId xmlns:p14="http://schemas.microsoft.com/office/powerpoint/2010/main" val="3650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58F7CC-7CB5-4638-95CE-CF93C7CF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A30A8-5CE6-4E0C-8DCF-30011709E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upload.wikimedia.org/wikipedia/commons/a/a5/Execution_of_Jaques_Demolay.jpg">
            <a:extLst>
              <a:ext uri="{FF2B5EF4-FFF2-40B4-BE49-F238E27FC236}">
                <a16:creationId xmlns:a16="http://schemas.microsoft.com/office/drawing/2014/main" id="{AD6A6A8A-EF81-4B2E-8F79-B84BA88B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19138"/>
            <a:ext cx="39624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4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A0CAEA-FB0C-470C-8ED6-D079E6E7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83D1B6-801B-4DBB-B04C-9748429A1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s://upload.wikimedia.org/wikipedia/commons/thumb/e/e2/Johanniterorden_in_Europa_1300.png/1280px-Johanniterorden_in_Europa_1300.png">
            <a:extLst>
              <a:ext uri="{FF2B5EF4-FFF2-40B4-BE49-F238E27FC236}">
                <a16:creationId xmlns:a16="http://schemas.microsoft.com/office/drawing/2014/main" id="{5D6858C1-B2F8-4F3C-BB7B-7BE0D19D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0"/>
            <a:ext cx="903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5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8EACA-D565-4BF4-A294-2F9B71B8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erb Zakonu MaltaÅskiego">
            <a:extLst>
              <a:ext uri="{FF2B5EF4-FFF2-40B4-BE49-F238E27FC236}">
                <a16:creationId xmlns:a16="http://schemas.microsoft.com/office/drawing/2014/main" id="{827422EA-D6F3-4C36-A21A-9FE19594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0" y="536895"/>
            <a:ext cx="2473758" cy="31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d/d3/Paul_I_of_Russia%27s_malt._crown._1798.jpg/800px-Paul_I_of_Russia%27s_malt._crown._1798.jpg">
            <a:extLst>
              <a:ext uri="{FF2B5EF4-FFF2-40B4-BE49-F238E27FC236}">
                <a16:creationId xmlns:a16="http://schemas.microsoft.com/office/drawing/2014/main" id="{7EDA16E7-66D3-45C0-958D-069E4D5F7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99" y="536895"/>
            <a:ext cx="33090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1/1b/Knight_of_Malta_XXI_century.JPG">
            <a:extLst>
              <a:ext uri="{FF2B5EF4-FFF2-40B4-BE49-F238E27FC236}">
                <a16:creationId xmlns:a16="http://schemas.microsoft.com/office/drawing/2014/main" id="{B3290011-AF8E-4B79-9BE9-949BDCBD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0"/>
            <a:ext cx="2916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70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462079-5941-4925-B8AA-BC245C00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Joannici: </a:t>
            </a:r>
            <a:r>
              <a:rPr lang="pt-BR" dirty="0"/>
              <a:t> </a:t>
            </a:r>
            <a:r>
              <a:rPr lang="pt-BR" i="1" dirty="0"/>
              <a:t>Tuitio Fidei et obsequium pauperum</a:t>
            </a:r>
            <a:r>
              <a:rPr lang="pt-BR" dirty="0"/>
              <a:t>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9A90FD-0B20-4D5B-897E-964D45459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Zakon uznawany jest przez szereg państw za suwerenny podmiot prawa międzynarodowego. Jego nieruchomości: dwie w Rzymie i jedna na Malcie mają status eksterytorialności. Zakon jest stroną umów międzynarodowych, utrzymuje stosunki dyplomatyczne, bierze udział w życiu dyplomatycznym, konferencjach międzynarodowych, działa jako obserwator w różnych organizacjach (ONZ, UNESCO, UNICEF, Unia Łacińska).</a:t>
            </a:r>
          </a:p>
          <a:p>
            <a:r>
              <a:rPr lang="pl-PL" dirty="0"/>
              <a:t>Zakon wydaje własne znaczki pocztowe, własne tablice rejestracyjne dla samochodów służbowych (o kodzie SMOM); ma też swoją walutę, którą jest </a:t>
            </a:r>
            <a:r>
              <a:rPr lang="pl-PL" dirty="0" err="1"/>
              <a:t>scudo</a:t>
            </a:r>
            <a:r>
              <a:rPr lang="pl-PL" dirty="0"/>
              <a:t> (1 </a:t>
            </a:r>
            <a:r>
              <a:rPr lang="pl-PL" dirty="0" err="1"/>
              <a:t>scudo</a:t>
            </a:r>
            <a:r>
              <a:rPr lang="pl-PL" dirty="0"/>
              <a:t> = 12 </a:t>
            </a:r>
            <a:r>
              <a:rPr lang="pl-PL" dirty="0" err="1"/>
              <a:t>tari</a:t>
            </a:r>
            <a:r>
              <a:rPr lang="pl-PL" dirty="0"/>
              <a:t> = 240 grani).</a:t>
            </a:r>
          </a:p>
        </p:txBody>
      </p:sp>
    </p:spTree>
    <p:extLst>
      <p:ext uri="{BB962C8B-B14F-4D97-AF65-F5344CB8AC3E}">
        <p14:creationId xmlns:p14="http://schemas.microsoft.com/office/powerpoint/2010/main" val="1442181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E91F5-F1EA-4C17-82BF-7C461A83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8A0A8E-E3FB-4758-AF76-605F55D1C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https://upload.wikimedia.org/wikipedia/commons/2/26/Diplomatic_relations_of_the_Sovereign_Military_Order_of_Malta.png">
            <a:extLst>
              <a:ext uri="{FF2B5EF4-FFF2-40B4-BE49-F238E27FC236}">
                <a16:creationId xmlns:a16="http://schemas.microsoft.com/office/drawing/2014/main" id="{FE0CE80D-54AD-4BE1-8858-5BD34A37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013"/>
            <a:ext cx="12192000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3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9391"/>
            <a:ext cx="10131425" cy="66105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A w niebie usłyszałem jakby potężny głos niezliczonego tłumu, który mówił: „Alleluja!  Zbawienie, chwała  i moc  są u naszego Boga,</a:t>
            </a:r>
          </a:p>
          <a:p>
            <a:pPr marL="0" indent="0">
              <a:buNone/>
            </a:pPr>
            <a:r>
              <a:rPr lang="pl-PL" dirty="0"/>
              <a:t>gdyż słuszne i sprawiedliwe są Jego wyroki. Bo </a:t>
            </a:r>
            <a:r>
              <a:rPr lang="pl-PL" dirty="0">
                <a:solidFill>
                  <a:srgbClr val="FF7C80"/>
                </a:solidFill>
              </a:rPr>
              <a:t>ukarał wielką nierządnicę</a:t>
            </a:r>
            <a:r>
              <a:rPr lang="pl-PL" dirty="0"/>
              <a:t>, która rozpustą zepsuła ziemię i pomścił krew  swoich sług, którą przelała”.</a:t>
            </a:r>
          </a:p>
          <a:p>
            <a:pPr marL="0" indent="0">
              <a:buNone/>
            </a:pPr>
            <a:r>
              <a:rPr lang="pl-PL" dirty="0"/>
              <a:t>Przemówili jeszcze po raz drugi: „Alleluja! </a:t>
            </a:r>
            <a:r>
              <a:rPr lang="pl-PL" dirty="0">
                <a:solidFill>
                  <a:srgbClr val="FF7C80"/>
                </a:solidFill>
              </a:rPr>
              <a:t>Jej dym unosi się na wieki wieków</a:t>
            </a:r>
            <a:r>
              <a:rPr lang="pl-PL" dirty="0"/>
              <a:t>”.</a:t>
            </a:r>
          </a:p>
          <a:p>
            <a:pPr marL="0" indent="0">
              <a:buNone/>
            </a:pPr>
            <a:r>
              <a:rPr lang="pl-PL" dirty="0"/>
              <a:t>A dwudziestu czterech starszych razem z czterema istotami żywymi upadło na twarz. I oddali pokłon Bogu siedzącemu na tronie, mówiąc: „Amen!  Alleluja!”.</a:t>
            </a:r>
          </a:p>
          <a:p>
            <a:pPr marL="0" indent="0">
              <a:buNone/>
            </a:pPr>
            <a:r>
              <a:rPr lang="pl-PL" dirty="0"/>
              <a:t>Wówczas od tronu rozległ się głos, który powiedział: „Sławcie naszego Boga, wszyscy jego słudzy, wszyscy, którzy się Go boicie, mali i wielcy”.</a:t>
            </a:r>
          </a:p>
          <a:p>
            <a:pPr marL="0" indent="0">
              <a:buNone/>
            </a:pPr>
            <a:r>
              <a:rPr lang="pl-PL" dirty="0"/>
              <a:t>Usłyszałem też jakby </a:t>
            </a:r>
            <a:r>
              <a:rPr lang="pl-PL" dirty="0">
                <a:solidFill>
                  <a:srgbClr val="92D050"/>
                </a:solidFill>
              </a:rPr>
              <a:t>głos niezliczonego tłumu </a:t>
            </a:r>
            <a:r>
              <a:rPr lang="pl-PL" dirty="0"/>
              <a:t>i jakby szum wielkich wód, i jakby huk potężnych gromów. Mówiły: „Alleluja! Zaczął królować Pan,  nasz Bóg Wszechmocny.</a:t>
            </a:r>
          </a:p>
          <a:p>
            <a:pPr marL="0" indent="0">
              <a:buNone/>
            </a:pPr>
            <a:r>
              <a:rPr lang="pl-PL" dirty="0"/>
              <a:t>Cieszmy się i radujmy, i oddajmy Mu chwałę. Bo </a:t>
            </a:r>
            <a:r>
              <a:rPr lang="pl-PL" dirty="0">
                <a:solidFill>
                  <a:srgbClr val="92D050"/>
                </a:solidFill>
              </a:rPr>
              <a:t>nadeszły zaślubiny Baranka i Jego Oblubienica jest już gotowa.</a:t>
            </a:r>
          </a:p>
          <a:p>
            <a:pPr marL="0" indent="0">
              <a:buNone/>
            </a:pPr>
            <a:r>
              <a:rPr lang="pl-PL" dirty="0"/>
              <a:t>Ubrano ją w lśniący, czysty bisior, a tym bisiorem są sprawiedliwe czyny świętych”.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43E88-81B0-41EA-B94B-E6097857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764C4B-E7A2-4CD9-B3F3-42AB78F35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upload.wikimedia.org/wikipedia/commons/thumb/2/2c/Deutscher_Orden_in_Europa_1300.png/1280px-Deutscher_Orden_in_Europa_1300.png">
            <a:extLst>
              <a:ext uri="{FF2B5EF4-FFF2-40B4-BE49-F238E27FC236}">
                <a16:creationId xmlns:a16="http://schemas.microsoft.com/office/drawing/2014/main" id="{EC3459AD-BD81-4896-BA56-1DA9771F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904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1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7C345-CBCD-4155-9454-7F51D6F3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/>
              <a:t>63 ojców, 11 braci (z klerykami), 4 nowicjuszy, 9 oblatów, 154 siostry; 744 </a:t>
            </a:r>
            <a:r>
              <a:rPr lang="pl-PL" sz="3200" dirty="0" err="1"/>
              <a:t>familiarów</a:t>
            </a:r>
            <a:endParaRPr lang="pl-PL" sz="3200" dirty="0"/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47F714E5-D112-4834-B017-4E1766FD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0025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b zakonu">
            <a:extLst>
              <a:ext uri="{FF2B5EF4-FFF2-40B4-BE49-F238E27FC236}">
                <a16:creationId xmlns:a16="http://schemas.microsoft.com/office/drawing/2014/main" id="{B42FA949-1F90-434F-9DF3-244129078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6" y="2186351"/>
            <a:ext cx="3771399" cy="39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2/BPlatterDeutscherOrdenCoA_PioM.svg/1024px-BPlatterDeutscherOrdenCoA_PioM.svg.png">
            <a:extLst>
              <a:ext uri="{FF2B5EF4-FFF2-40B4-BE49-F238E27FC236}">
                <a16:creationId xmlns:a16="http://schemas.microsoft.com/office/drawing/2014/main" id="{AC56F905-B2E0-4ADE-B94D-9891172F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26" y="2108907"/>
            <a:ext cx="4309669" cy="39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63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B6B59A-E5E6-46DA-B86D-E815B569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522B2F-E86C-41A6-8EFF-3F0E8EF7E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Podobny obraz">
            <a:extLst>
              <a:ext uri="{FF2B5EF4-FFF2-40B4-BE49-F238E27FC236}">
                <a16:creationId xmlns:a16="http://schemas.microsoft.com/office/drawing/2014/main" id="{2A383FD0-6CBA-41F9-B86E-24485FC7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23888"/>
            <a:ext cx="9525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22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Makabryczna uczta – </a:t>
            </a:r>
            <a:r>
              <a:rPr lang="pl-PL" sz="4400" b="1" dirty="0" err="1">
                <a:solidFill>
                  <a:srgbClr val="FAAF00"/>
                </a:solidFill>
                <a:latin typeface="Bahnschrift SemiBold SemiConden" panose="020B0502040204020203" pitchFamily="34" charset="0"/>
              </a:rPr>
              <a:t>Die</a:t>
            </a:r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pl-PL" sz="4400" b="1" dirty="0" err="1">
                <a:solidFill>
                  <a:srgbClr val="FAAF00"/>
                </a:solidFill>
                <a:latin typeface="Bahnschrift SemiBold SemiConden" panose="020B0502040204020203" pitchFamily="34" charset="0"/>
              </a:rPr>
              <a:t>irae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AAF00"/>
                </a:solidFill>
              </a:rPr>
              <a:t>Wśród pożartych przez ptactwo </a:t>
            </a:r>
            <a:r>
              <a:rPr lang="pl-PL" dirty="0">
                <a:solidFill>
                  <a:schemeClr val="tx1"/>
                </a:solidFill>
              </a:rPr>
              <a:t>znajdą się ludzie ze wszystkich warstw społecznych - królowie, wodzowie, mocarze, jeźdźcy wraz z końmi, ludzie wolni i niewolnicy, mali i wielcy.</a:t>
            </a:r>
          </a:p>
          <a:p>
            <a:r>
              <a:rPr lang="pl-PL" dirty="0">
                <a:solidFill>
                  <a:schemeClr val="tx1"/>
                </a:solidFill>
              </a:rPr>
              <a:t>Wszyscy ci ludzie przyjęli znamię bestii (666) i stanęli po stronie Babilonu w ostatniej bitwie. </a:t>
            </a:r>
          </a:p>
          <a:p>
            <a:r>
              <a:rPr lang="pl-PL" dirty="0">
                <a:solidFill>
                  <a:srgbClr val="FAAF00"/>
                </a:solidFill>
              </a:rPr>
              <a:t>Cała ziemia stanie się jak pole bitwy</a:t>
            </a:r>
            <a:r>
              <a:rPr lang="pl-PL" dirty="0">
                <a:solidFill>
                  <a:schemeClr val="tx1"/>
                </a:solidFill>
              </a:rPr>
              <a:t> - pełna będzie ciał zabitych ludzi. Ta straszliwa scena kończy się stwierdzeniem, że „wszystkie ptaki nasyciły się ich ciałami”. Pokonanie światowej konfederacji zbuntowanej ludzkości, która zebrała się przeciwko Bogu i Jego ludowi do ostatecznej bitwy, będzie całkowite.</a:t>
            </a:r>
          </a:p>
        </p:txBody>
      </p:sp>
    </p:spTree>
    <p:extLst>
      <p:ext uri="{BB962C8B-B14F-4D97-AF65-F5344CB8AC3E}">
        <p14:creationId xmlns:p14="http://schemas.microsoft.com/office/powerpoint/2010/main" val="56529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B3D9F-6762-4190-A529-07F1961C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BD7156-F22F-4533-AD27-8B017FCF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Znalezione obrazy dla zapytania sepy">
            <a:extLst>
              <a:ext uri="{FF2B5EF4-FFF2-40B4-BE49-F238E27FC236}">
                <a16:creationId xmlns:a16="http://schemas.microsoft.com/office/drawing/2014/main" id="{34E210EC-58E0-43BC-A252-51A23C09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33525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2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E817EA-8E21-4C8E-903D-8F5C969C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D89B39-1C2D-4A9D-9C31-E06DC7F9D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king of kings">
            <a:extLst>
              <a:ext uri="{FF2B5EF4-FFF2-40B4-BE49-F238E27FC236}">
                <a16:creationId xmlns:a16="http://schemas.microsoft.com/office/drawing/2014/main" id="{76F81B3D-E2F8-4F37-AF4D-74830242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66738"/>
            <a:ext cx="8572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52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Milenium i sąd ostateczny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20</a:t>
            </a:r>
          </a:p>
        </p:txBody>
      </p:sp>
      <p:pic>
        <p:nvPicPr>
          <p:cNvPr id="6148" name="Picture 4" descr="Znalezione obrazy dla zapytania pÅonÄce miasto">
            <a:extLst>
              <a:ext uri="{FF2B5EF4-FFF2-40B4-BE49-F238E27FC236}">
                <a16:creationId xmlns:a16="http://schemas.microsoft.com/office/drawing/2014/main" id="{BCA208B9-A32E-4A96-A7A0-EB3E8B81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69" y="2275863"/>
            <a:ext cx="7116661" cy="44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54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Następnie zobaczyłem anioła  zstępującego z nieba, który trzymał w ręku </a:t>
            </a:r>
            <a:r>
              <a:rPr lang="pl-PL" dirty="0">
                <a:solidFill>
                  <a:srgbClr val="FAAF00"/>
                </a:solidFill>
              </a:rPr>
              <a:t>klucz do otchłani i ogromny łańcuch.</a:t>
            </a:r>
          </a:p>
          <a:p>
            <a:pPr marL="0" indent="0">
              <a:buNone/>
            </a:pPr>
            <a:r>
              <a:rPr lang="pl-PL" dirty="0"/>
              <a:t>Chwycił on smoka, dawnego węża, którym jest diabeł  i szatan, i związał go na tysiąc lat.</a:t>
            </a:r>
          </a:p>
          <a:p>
            <a:pPr marL="0" indent="0">
              <a:buNone/>
            </a:pPr>
            <a:r>
              <a:rPr lang="pl-PL" dirty="0"/>
              <a:t>Gdy wrzucił go do otchłani, zamknął ją i położył na niej pieczęć, aby smok nie zwodził już narodów, aż </a:t>
            </a:r>
            <a:r>
              <a:rPr lang="pl-PL" dirty="0">
                <a:solidFill>
                  <a:srgbClr val="FAAF00"/>
                </a:solidFill>
              </a:rPr>
              <a:t>upłynie tysiąc lat</a:t>
            </a:r>
            <a:r>
              <a:rPr lang="pl-PL" dirty="0"/>
              <a:t>. Potem ma być na krótki czas wypuszczony.</a:t>
            </a:r>
          </a:p>
          <a:p>
            <a:pPr marL="0" indent="0">
              <a:buNone/>
            </a:pPr>
            <a:r>
              <a:rPr lang="pl-PL" dirty="0"/>
              <a:t>Zobaczyłem też trony. Tym, którzy na nich zasiadali, dano władzę sądzenia. Ujrzałem również dusze  ściętych z powodu świadectwa Jezusa  i słowa Bożego, którzy nie oddali pokłonu bestii ani jej obrazowi i nie przyjęli znaku na swoje czoło lub rękę. Ożyli oni i królowali z Chrystusem  przez tysiąc lat.</a:t>
            </a:r>
          </a:p>
          <a:p>
            <a:pPr marL="0" indent="0">
              <a:buNone/>
            </a:pPr>
            <a:r>
              <a:rPr lang="pl-PL" dirty="0"/>
              <a:t>A pozostali zmarli nie ożyli, dopóki nie minęło tysiąc lat. To jest </a:t>
            </a:r>
            <a:r>
              <a:rPr lang="pl-PL" dirty="0">
                <a:solidFill>
                  <a:srgbClr val="92D050"/>
                </a:solidFill>
              </a:rPr>
              <a:t>pierwsze zmartwychwstanie.</a:t>
            </a:r>
          </a:p>
        </p:txBody>
      </p:sp>
    </p:spTree>
    <p:extLst>
      <p:ext uri="{BB962C8B-B14F-4D97-AF65-F5344CB8AC3E}">
        <p14:creationId xmlns:p14="http://schemas.microsoft.com/office/powerpoint/2010/main" val="120007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Szczęśliwy i święty ten, kto weźmie udział w pierwszym zmartwychwstaniu. Nad takimi </a:t>
            </a:r>
            <a:r>
              <a:rPr lang="pl-PL" dirty="0">
                <a:solidFill>
                  <a:srgbClr val="92D050"/>
                </a:solidFill>
              </a:rPr>
              <a:t>druga śmierć nie ma władzy</a:t>
            </a:r>
            <a:r>
              <a:rPr lang="pl-PL" dirty="0"/>
              <a:t>. Będą oni kapłanami Boga i Chrystusa. Będą też z Nim królować przez tysiąc lat.</a:t>
            </a:r>
          </a:p>
          <a:p>
            <a:pPr marL="0" indent="0">
              <a:buNone/>
            </a:pPr>
            <a:r>
              <a:rPr lang="pl-PL" dirty="0"/>
              <a:t>Kiedy upłynie tysiąc lat, ze swego więzienia zostanie wypuszczony szatan. </a:t>
            </a:r>
          </a:p>
          <a:p>
            <a:pPr marL="0" indent="0">
              <a:buNone/>
            </a:pPr>
            <a:r>
              <a:rPr lang="pl-PL" dirty="0"/>
              <a:t>Wyjdzie, aby na czterech narożnikach ziemi zwodzić narody, </a:t>
            </a:r>
            <a:r>
              <a:rPr lang="pl-PL" dirty="0">
                <a:solidFill>
                  <a:srgbClr val="FAAF00"/>
                </a:solidFill>
              </a:rPr>
              <a:t>Goga i </a:t>
            </a:r>
            <a:r>
              <a:rPr lang="pl-PL" dirty="0" err="1">
                <a:solidFill>
                  <a:srgbClr val="FAAF00"/>
                </a:solidFill>
              </a:rPr>
              <a:t>Magoga</a:t>
            </a:r>
            <a:r>
              <a:rPr lang="pl-PL" dirty="0"/>
              <a:t>, aby zgromadzić ich do walki. A są liczni jak piasek morski.</a:t>
            </a:r>
          </a:p>
          <a:p>
            <a:pPr marL="0" indent="0">
              <a:buNone/>
            </a:pPr>
            <a:r>
              <a:rPr lang="pl-PL" dirty="0"/>
              <a:t>Weszli oni na wyżynę ziemską i otoczyli obóz świętych  oraz umiłowane miasto. Z nieba jednak spadł ogień, który ich pochłonął.</a:t>
            </a:r>
          </a:p>
          <a:p>
            <a:pPr marL="0" indent="0">
              <a:buNone/>
            </a:pPr>
            <a:r>
              <a:rPr lang="pl-PL" dirty="0">
                <a:solidFill>
                  <a:srgbClr val="FF7C80"/>
                </a:solidFill>
              </a:rPr>
              <a:t>Diabeł,  który ich zwodził, został wrzucony do jeziora ognia i siarki, tam, gdzie jest bestia i fałszywy prorok.  I będą dręczeni w dzień i w nocy na wieki wieków.</a:t>
            </a:r>
          </a:p>
        </p:txBody>
      </p:sp>
    </p:spTree>
    <p:extLst>
      <p:ext uri="{BB962C8B-B14F-4D97-AF65-F5344CB8AC3E}">
        <p14:creationId xmlns:p14="http://schemas.microsoft.com/office/powerpoint/2010/main" val="319163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Następnie zobaczyłem duży, biały tron i Tego, który na nim siedzi. Sprzed Jego oblicza uciekła ziemia i niebo, i nie znaleziono dla nich miejsca.</a:t>
            </a:r>
          </a:p>
          <a:p>
            <a:pPr marL="0" indent="0">
              <a:buNone/>
            </a:pPr>
            <a:r>
              <a:rPr lang="pl-PL" dirty="0"/>
              <a:t>Ujrzałem też zmarłych: wielkich i małych, którzy stali przed tronem. Otwarto księgi. Otwarto również inną księgę, która jest księgą życia. Zmarli zostali osądzeni zgodnie z tym, co zostało zapisane w tych księgach na podstawie ich czynów.</a:t>
            </a:r>
          </a:p>
          <a:p>
            <a:pPr marL="0" indent="0">
              <a:buNone/>
            </a:pPr>
            <a:r>
              <a:rPr lang="pl-PL" dirty="0"/>
              <a:t>Wówczas morze oddało zmarłych, którzy w nim byli, a także śmierć i kraina umarłych oddały zmarłych, którzy w nich byli. I każdy został osądzony na podstawie swoich czynów.</a:t>
            </a:r>
          </a:p>
          <a:p>
            <a:pPr marL="0" indent="0">
              <a:buNone/>
            </a:pPr>
            <a:r>
              <a:rPr lang="pl-PL" dirty="0"/>
              <a:t>Natomiast śmierć i kraina umarłych zostały wrzucone do jeziora ognia. </a:t>
            </a:r>
            <a:r>
              <a:rPr lang="pl-PL" dirty="0">
                <a:solidFill>
                  <a:srgbClr val="FF7C80"/>
                </a:solidFill>
              </a:rPr>
              <a:t>Jezioro ognia to druga śmierć.</a:t>
            </a:r>
          </a:p>
          <a:p>
            <a:pPr marL="0" indent="0">
              <a:buNone/>
            </a:pPr>
            <a:r>
              <a:rPr lang="pl-PL" dirty="0"/>
              <a:t>Jeśli ktoś nie znalazł się w księdze życia, ten został wrzucony do jeziora ognia.</a:t>
            </a:r>
          </a:p>
        </p:txBody>
      </p:sp>
    </p:spTree>
    <p:extLst>
      <p:ext uri="{BB962C8B-B14F-4D97-AF65-F5344CB8AC3E}">
        <p14:creationId xmlns:p14="http://schemas.microsoft.com/office/powerpoint/2010/main" val="163951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Anioł  powiedział do mnie: </a:t>
            </a:r>
            <a:r>
              <a:rPr lang="pl-PL" dirty="0">
                <a:solidFill>
                  <a:srgbClr val="FFFF00"/>
                </a:solidFill>
              </a:rPr>
              <a:t>„Napisz: Szczęśliwi ci, którzy są zaproszeni na ucztę weselną Baranka”.  I dodał: „To prawdziwe słowa Boga”.</a:t>
            </a:r>
          </a:p>
          <a:p>
            <a:pPr marL="0" indent="0">
              <a:buNone/>
            </a:pPr>
            <a:r>
              <a:rPr lang="pl-PL" dirty="0"/>
              <a:t>Upadłem więc do jego stóp, aby się mu pokłonić. On jednak powiedział mi: „Nie rób tego! Jestem sługą razem z tobą i twoimi braćmi,  którzy posiadają świadectwo Jezusa.  Oddaj pokłon Bogu! A duch proroctwa jest świadectwem Jezusa”.</a:t>
            </a:r>
          </a:p>
          <a:p>
            <a:pPr marL="0" indent="0">
              <a:buNone/>
            </a:pPr>
            <a:r>
              <a:rPr lang="pl-PL" dirty="0"/>
              <a:t>Wówczas ujrzałem niebo otwarte: </a:t>
            </a:r>
            <a:r>
              <a:rPr lang="pl-PL" dirty="0">
                <a:solidFill>
                  <a:srgbClr val="FFFF00"/>
                </a:solidFill>
              </a:rPr>
              <a:t>Oto biały koń! Jego Jeździec nazywa się Wierny i Prawdziwy, On sądzi i walczy sprawiedliwie.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Oczy Jego płoną jak ogień</a:t>
            </a:r>
            <a:r>
              <a:rPr lang="pl-PL" dirty="0"/>
              <a:t>, a na głowie ma liczne </a:t>
            </a:r>
            <a:r>
              <a:rPr lang="pl-PL" dirty="0">
                <a:solidFill>
                  <a:srgbClr val="92D050"/>
                </a:solidFill>
              </a:rPr>
              <a:t>diademy</a:t>
            </a:r>
            <a:r>
              <a:rPr lang="pl-PL" dirty="0"/>
              <a:t> oraz wypisane imię, którego nie zna nikt poza Nim.</a:t>
            </a:r>
          </a:p>
          <a:p>
            <a:pPr marL="0" indent="0">
              <a:buNone/>
            </a:pPr>
            <a:r>
              <a:rPr lang="pl-PL" dirty="0"/>
              <a:t>Ubrany jest w </a:t>
            </a:r>
            <a:r>
              <a:rPr lang="pl-PL" dirty="0">
                <a:solidFill>
                  <a:srgbClr val="92D050"/>
                </a:solidFill>
              </a:rPr>
              <a:t>szatę zabarwioną krwią  i na imię ma „Słowo Boga”.</a:t>
            </a:r>
          </a:p>
          <a:p>
            <a:pPr marL="0" indent="0">
              <a:buNone/>
            </a:pPr>
            <a:r>
              <a:rPr lang="pl-PL" dirty="0"/>
              <a:t>A towarzyszy Mu </a:t>
            </a:r>
            <a:r>
              <a:rPr lang="pl-PL" dirty="0">
                <a:solidFill>
                  <a:srgbClr val="92D050"/>
                </a:solidFill>
              </a:rPr>
              <a:t>wojsko niebieskie na białych koniach</a:t>
            </a:r>
            <a:r>
              <a:rPr lang="pl-PL" dirty="0"/>
              <a:t>, ubrane w biały, czysty bisior.</a:t>
            </a:r>
          </a:p>
          <a:p>
            <a:pPr marL="0" indent="0">
              <a:buNone/>
            </a:pPr>
            <a:r>
              <a:rPr lang="pl-PL" dirty="0">
                <a:solidFill>
                  <a:srgbClr val="FF7C80"/>
                </a:solidFill>
              </a:rPr>
              <a:t>Z Jego ust wychodzi ostry miecz</a:t>
            </a:r>
            <a:r>
              <a:rPr lang="pl-PL" dirty="0"/>
              <a:t>, aby pobił nim narody. On sam będzie je pasł laską żelazną. On też wyciśnie w tłoczni wino zapalczywego gniewu  Boga Wszechmocnego.</a:t>
            </a:r>
          </a:p>
          <a:p>
            <a:pPr marL="0" indent="0">
              <a:buNone/>
            </a:pPr>
            <a:r>
              <a:rPr lang="pl-PL" dirty="0"/>
              <a:t>Na Jego szacie i biodrze jest wypisane imię </a:t>
            </a:r>
            <a:r>
              <a:rPr lang="pl-PL" dirty="0">
                <a:solidFill>
                  <a:srgbClr val="FF7C80"/>
                </a:solidFill>
              </a:rPr>
              <a:t>„Król królów i Pan  panów!”.</a:t>
            </a:r>
          </a:p>
        </p:txBody>
      </p:sp>
    </p:spTree>
    <p:extLst>
      <p:ext uri="{BB962C8B-B14F-4D97-AF65-F5344CB8AC3E}">
        <p14:creationId xmlns:p14="http://schemas.microsoft.com/office/powerpoint/2010/main" val="1776950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1000 lat władzy Chrystusa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2254C70-2B31-479B-9389-F4D55703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92D050"/>
                </a:solidFill>
              </a:rPr>
              <a:t>Milenium:</a:t>
            </a:r>
            <a:r>
              <a:rPr lang="pl-PL" dirty="0"/>
              <a:t> wypełnienie drugiej części proroctw mesjańskich (Izajasz)</a:t>
            </a:r>
          </a:p>
          <a:p>
            <a:r>
              <a:rPr lang="pl-PL" dirty="0"/>
              <a:t>Jan widzi zstępującego z nieba anioła z kluczem do otchłani i wielkim łańcuchem w ręce. Chwyta on smoka i związuje go. Następnie wrzuca go do otchłani i skutecznie tam więzi przez 1000 lat, „</a:t>
            </a:r>
            <a:r>
              <a:rPr lang="pl-PL" dirty="0">
                <a:solidFill>
                  <a:srgbClr val="FFFF00"/>
                </a:solidFill>
              </a:rPr>
              <a:t>aby już nie zwodził narodów, aż się dopełni owych tysiąc lat. Potem musi być wypuszczony na krótki czas</a:t>
            </a:r>
            <a:r>
              <a:rPr lang="pl-PL" dirty="0"/>
              <a:t>” </a:t>
            </a:r>
          </a:p>
          <a:p>
            <a:r>
              <a:rPr lang="pl-PL" dirty="0"/>
              <a:t>Uwięzienie złego ducha i wypuszczenie go są w planie Bożym </a:t>
            </a:r>
          </a:p>
        </p:txBody>
      </p:sp>
    </p:spTree>
    <p:extLst>
      <p:ext uri="{BB962C8B-B14F-4D97-AF65-F5344CB8AC3E}">
        <p14:creationId xmlns:p14="http://schemas.microsoft.com/office/powerpoint/2010/main" val="546965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Zmartwychwstanie, pierwsza i druga śmierć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2254C70-2B31-479B-9389-F4D557037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26128"/>
            <a:ext cx="10233800" cy="5431872"/>
          </a:xfrm>
        </p:spPr>
        <p:txBody>
          <a:bodyPr>
            <a:normAutofit/>
          </a:bodyPr>
          <a:lstStyle/>
          <a:p>
            <a:r>
              <a:rPr lang="pl-PL" sz="2400" dirty="0"/>
              <a:t>Pod koniec tysiąclecia szatan zostanie uwolniony z więzienia, aby raz jeszcze podjąć swoje zwodnicze działania. </a:t>
            </a:r>
          </a:p>
          <a:p>
            <a:r>
              <a:rPr lang="pl-PL" sz="2400" dirty="0"/>
              <a:t>Wśród zmartwychwstałych </a:t>
            </a:r>
            <a:r>
              <a:rPr lang="pl-PL" sz="2400" dirty="0">
                <a:solidFill>
                  <a:srgbClr val="FAAF00"/>
                </a:solidFill>
              </a:rPr>
              <a:t>są wierni Boży czasów końca</a:t>
            </a:r>
            <a:r>
              <a:rPr lang="pl-PL" sz="2400" dirty="0"/>
              <a:t>, którzy nie stanęli po stronie Babilonu i nie przyjęli znamienia bestii</a:t>
            </a:r>
          </a:p>
          <a:p>
            <a:r>
              <a:rPr lang="pl-PL" sz="2400" dirty="0">
                <a:solidFill>
                  <a:srgbClr val="92D050"/>
                </a:solidFill>
              </a:rPr>
              <a:t>Teraz ożyją odmienieni i na 1000 lat zostaną zabrani do nieba wraz z żyjącymi świętymi. </a:t>
            </a:r>
            <a:r>
              <a:rPr lang="pl-PL" sz="2400" dirty="0"/>
              <a:t>Apokalipsa Jana wyraźnie wskazuje, że zmartwychwstanie świętych do życia wiecznego będzie pierwszym zmartwychwstaniem, na początku milenium (zob. </a:t>
            </a:r>
            <a:r>
              <a:rPr lang="pl-PL" sz="2400" dirty="0" err="1"/>
              <a:t>Ap</a:t>
            </a:r>
            <a:r>
              <a:rPr lang="pl-PL" sz="2400" dirty="0"/>
              <a:t> 20,5</a:t>
            </a:r>
            <a:r>
              <a:rPr lang="pl-PL" sz="2400" dirty="0">
                <a:solidFill>
                  <a:srgbClr val="FAAF00"/>
                </a:solidFill>
              </a:rPr>
              <a:t>). Pozostali ludzie zostaną wzbudzeni z martwych pod koniec milenium, co zbiegnie się z wypuszczeniem szatana z jego więzienia </a:t>
            </a:r>
            <a:r>
              <a:rPr lang="pl-PL" sz="2400" dirty="0"/>
              <a:t>(zob. </a:t>
            </a:r>
            <a:r>
              <a:rPr lang="pl-PL" sz="2400" dirty="0" err="1"/>
              <a:t>Ap</a:t>
            </a:r>
            <a:r>
              <a:rPr lang="pl-PL" sz="2400" dirty="0"/>
              <a:t> 20,5-7). Wskrzeszeni w pierwszym zmartwychwstaniu są błogosławieni i święci , gdyż nie będą podlegać drugiej śmierci, która spotka bezbożnych, gdy zostaną wrzuceni do jeziora ognia.</a:t>
            </a:r>
          </a:p>
          <a:p>
            <a:r>
              <a:rPr lang="pl-PL" sz="2400" dirty="0">
                <a:solidFill>
                  <a:srgbClr val="FAAF00"/>
                </a:solidFill>
              </a:rPr>
              <a:t>Uwolnienie szatana następuje równolegle ze wskrzeszeniem potępionych podczas </a:t>
            </a:r>
            <a:r>
              <a:rPr lang="pl-PL" sz="2400" dirty="0">
                <a:solidFill>
                  <a:srgbClr val="92D050"/>
                </a:solidFill>
              </a:rPr>
              <a:t>drugiego zmartwychwstania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8370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2DD75-03B3-445D-892E-0A4ACE49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FE81D-637C-427B-BBA4-2FE58F0B3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Znalezione obrazy dla zapytania jezioro ognia">
            <a:extLst>
              <a:ext uri="{FF2B5EF4-FFF2-40B4-BE49-F238E27FC236}">
                <a16:creationId xmlns:a16="http://schemas.microsoft.com/office/drawing/2014/main" id="{95A796C3-168F-47DD-B362-5EEF850F3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03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0D7E6-A8DF-48AE-A833-71DD9042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30C31-C26F-4F1C-88D0-0D8963FBA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Znalezione obrazy dla zapytania zmartwychwstanie apokalipsa">
            <a:extLst>
              <a:ext uri="{FF2B5EF4-FFF2-40B4-BE49-F238E27FC236}">
                <a16:creationId xmlns:a16="http://schemas.microsoft.com/office/drawing/2014/main" id="{F4A2E390-B55C-44EF-B400-B6D46ED0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833438"/>
            <a:ext cx="71437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48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83F65-8740-4D2F-BC16-CABD82D1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831462-F376-4180-97E3-001DCD26F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Znalezione obrazy dla zapytania zmartwychwstanie apokalipsa">
            <a:extLst>
              <a:ext uri="{FF2B5EF4-FFF2-40B4-BE49-F238E27FC236}">
                <a16:creationId xmlns:a16="http://schemas.microsoft.com/office/drawing/2014/main" id="{FDBD582C-74FE-4926-AA47-90EBE518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75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 err="1">
                <a:solidFill>
                  <a:srgbClr val="FAAF00"/>
                </a:solidFill>
                <a:latin typeface="Bahnschrift SemiBold SemiConden" panose="020B0502040204020203" pitchFamily="34" charset="0"/>
              </a:rPr>
              <a:t>Gog</a:t>
            </a:r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 i  </a:t>
            </a:r>
            <a:r>
              <a:rPr lang="pl-PL" sz="4400" b="1" dirty="0" err="1">
                <a:solidFill>
                  <a:srgbClr val="FAAF00"/>
                </a:solidFill>
                <a:latin typeface="Bahnschrift SemiBold SemiConden" panose="020B0502040204020203" pitchFamily="34" charset="0"/>
              </a:rPr>
              <a:t>Magog</a:t>
            </a:r>
            <a:endParaRPr lang="pl-PL" sz="4400" b="1" dirty="0">
              <a:solidFill>
                <a:srgbClr val="FAAF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2254C70-2B31-479B-9389-F4D557037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26128"/>
            <a:ext cx="10233800" cy="4941116"/>
          </a:xfrm>
        </p:spPr>
        <p:txBody>
          <a:bodyPr>
            <a:normAutofit lnSpcReduction="10000"/>
          </a:bodyPr>
          <a:lstStyle/>
          <a:p>
            <a:r>
              <a:rPr lang="pl-PL" dirty="0" err="1">
                <a:solidFill>
                  <a:srgbClr val="FF7C80"/>
                </a:solidFill>
              </a:rPr>
              <a:t>Gog</a:t>
            </a:r>
            <a:r>
              <a:rPr lang="pl-PL" dirty="0">
                <a:solidFill>
                  <a:srgbClr val="FF7C80"/>
                </a:solidFill>
              </a:rPr>
              <a:t> i </a:t>
            </a:r>
            <a:r>
              <a:rPr lang="pl-PL" dirty="0" err="1">
                <a:solidFill>
                  <a:srgbClr val="FF7C80"/>
                </a:solidFill>
              </a:rPr>
              <a:t>Magog</a:t>
            </a:r>
            <a:r>
              <a:rPr lang="pl-PL" dirty="0">
                <a:solidFill>
                  <a:srgbClr val="FF7C80"/>
                </a:solidFill>
              </a:rPr>
              <a:t> </a:t>
            </a:r>
            <a:r>
              <a:rPr lang="pl-PL" dirty="0"/>
              <a:t>– postać oraz kraina lub naród występujące w Biblii w kontekście apokaliptycznym. Przy końcu świata mają one najechać i spustoszyć Izrael. Nawiązania do Goga i </a:t>
            </a:r>
            <a:r>
              <a:rPr lang="pl-PL" dirty="0" err="1"/>
              <a:t>Magoga</a:t>
            </a:r>
            <a:r>
              <a:rPr lang="pl-PL" dirty="0"/>
              <a:t> obecne są także w mitologii i folklorze różnych krajów.</a:t>
            </a:r>
          </a:p>
          <a:p>
            <a:r>
              <a:rPr lang="pl-PL" dirty="0"/>
              <a:t>Historycznie chodzi prawdopodobnie o żyjącego w VII w. p.n.e. króla Lidii, </a:t>
            </a:r>
            <a:r>
              <a:rPr lang="pl-PL" dirty="0" err="1"/>
              <a:t>Gygesa</a:t>
            </a:r>
            <a:r>
              <a:rPr lang="pl-PL" dirty="0"/>
              <a:t>.</a:t>
            </a:r>
          </a:p>
          <a:p>
            <a:r>
              <a:rPr lang="pl-PL" dirty="0" err="1">
                <a:solidFill>
                  <a:srgbClr val="FAB000"/>
                </a:solidFill>
              </a:rPr>
              <a:t>Gog</a:t>
            </a:r>
            <a:r>
              <a:rPr lang="pl-PL" dirty="0">
                <a:solidFill>
                  <a:srgbClr val="FAB000"/>
                </a:solidFill>
              </a:rPr>
              <a:t> w Księdze Ezechiela </a:t>
            </a:r>
            <a:r>
              <a:rPr lang="pl-PL" dirty="0"/>
              <a:t>jest apokaliptyczną postacią przybywającą z północy, władcą krainy Meszek i </a:t>
            </a:r>
            <a:r>
              <a:rPr lang="pl-PL" dirty="0" err="1"/>
              <a:t>Tubal</a:t>
            </a:r>
            <a:r>
              <a:rPr lang="pl-PL" dirty="0"/>
              <a:t>, która niszczy Izraela, ale potem zostaje sam pokonany przez Boga. Opis napaści Goga oraz jego klęski nawiązuje do „nieprzyjaciela z północy” przepowiadanego przez Jeremiasza oraz motywu klęski wrogów Izraela w górach obecnego u Izajasza.</a:t>
            </a:r>
          </a:p>
        </p:txBody>
      </p:sp>
    </p:spTree>
    <p:extLst>
      <p:ext uri="{BB962C8B-B14F-4D97-AF65-F5344CB8AC3E}">
        <p14:creationId xmlns:p14="http://schemas.microsoft.com/office/powerpoint/2010/main" val="2388480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6A7BC-0A99-4222-8D03-F93140E6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08D7BC-BD91-4F10-BBCA-1EA945AB5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https://upload.wikimedia.org/wikipedia/commons/2/2e/Toulouse_ms_815-049v-Gog%26Magog.jpg">
            <a:extLst>
              <a:ext uri="{FF2B5EF4-FFF2-40B4-BE49-F238E27FC236}">
                <a16:creationId xmlns:a16="http://schemas.microsoft.com/office/drawing/2014/main" id="{39141EFD-5B23-4A0A-A044-73AB1D59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57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Na wieki wieków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2254C70-2B31-479B-9389-F4D557037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 Szatan i upadli aniołowie znajdą swój koniec w jeziorze ognia, dzieląc los dwu innych członków triumwiratu (zob. </a:t>
            </a:r>
            <a:r>
              <a:rPr lang="pl-PL" dirty="0" err="1"/>
              <a:t>Ap</a:t>
            </a:r>
            <a:r>
              <a:rPr lang="pl-PL" dirty="0"/>
              <a:t> 20,10). Tekst biblijny mówi, że będą oni „</a:t>
            </a:r>
            <a:r>
              <a:rPr lang="pl-PL" dirty="0">
                <a:solidFill>
                  <a:srgbClr val="FAAF00"/>
                </a:solidFill>
              </a:rPr>
              <a:t>dręczeni dniem i nocą na wieki wieków” </a:t>
            </a:r>
          </a:p>
          <a:p>
            <a:r>
              <a:rPr lang="pl-PL" dirty="0">
                <a:solidFill>
                  <a:srgbClr val="FAAF00"/>
                </a:solidFill>
              </a:rPr>
              <a:t>Jezioro ognia to symbol piekła</a:t>
            </a:r>
          </a:p>
          <a:p>
            <a:r>
              <a:rPr lang="pl-PL" dirty="0"/>
              <a:t>Kara wymierzona szatanowi będzie nieodwracalna. Wszyscy, którzy poszli w jego ślady, muszą podzielić jego los (podczas gdy lud Boży jest bezpieczny w mieście pod ochroną Boga).</a:t>
            </a:r>
          </a:p>
        </p:txBody>
      </p:sp>
    </p:spTree>
    <p:extLst>
      <p:ext uri="{BB962C8B-B14F-4D97-AF65-F5344CB8AC3E}">
        <p14:creationId xmlns:p14="http://schemas.microsoft.com/office/powerpoint/2010/main" val="47125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E42C6F-6826-4ABE-A194-5866CB5E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15FA3C-E706-47F9-B909-6D642EA3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Znalezione obrazy dla zapytania potÄpienie">
            <a:extLst>
              <a:ext uri="{FF2B5EF4-FFF2-40B4-BE49-F238E27FC236}">
                <a16:creationId xmlns:a16="http://schemas.microsoft.com/office/drawing/2014/main" id="{53EAF976-EC59-4CD9-8A95-45FD7803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295400"/>
            <a:ext cx="64389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31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5198F-4493-4B29-8344-37AD6621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EC280B-4B13-42AF-8658-37DFAC8D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Znalezione obrazy dla zapytania jezus puka">
            <a:extLst>
              <a:ext uri="{FF2B5EF4-FFF2-40B4-BE49-F238E27FC236}">
                <a16:creationId xmlns:a16="http://schemas.microsoft.com/office/drawing/2014/main" id="{BEDF7440-0274-4678-987B-85B4DAAB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5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03339"/>
            <a:ext cx="10131425" cy="6266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Zobaczyłem też anioła,  który </a:t>
            </a:r>
            <a:r>
              <a:rPr lang="pl-PL" dirty="0">
                <a:solidFill>
                  <a:srgbClr val="FAAF00"/>
                </a:solidFill>
              </a:rPr>
              <a:t>stał w słońcu </a:t>
            </a:r>
            <a:r>
              <a:rPr lang="pl-PL" dirty="0"/>
              <a:t>i wołał potężnym głosem do wszystkich ptaków latających po niebie: „Chodźcie! Zgromadźcie się na wielką ucztę Boga!</a:t>
            </a:r>
          </a:p>
          <a:p>
            <a:pPr marL="0" indent="0">
              <a:buNone/>
            </a:pPr>
            <a:r>
              <a:rPr lang="pl-PL" dirty="0"/>
              <a:t>Zjedzcie trupy królów, trupy dowódców, trupy mocarzy, trupy koni i ich jeźdźców, trupy wszystkich: wolnych i niewolników, małych i wielkich”.</a:t>
            </a:r>
          </a:p>
          <a:p>
            <a:pPr marL="0" indent="0">
              <a:buNone/>
            </a:pPr>
            <a:r>
              <a:rPr lang="pl-PL" dirty="0"/>
              <a:t>Zobaczyłem także bestię oraz królów ziemi i ich wojska zebrane, aby stoczyć walkę z Jeźdźcem i z Jego wojskiem.</a:t>
            </a:r>
          </a:p>
          <a:p>
            <a:pPr marL="0" indent="0">
              <a:buNone/>
            </a:pPr>
            <a:r>
              <a:rPr lang="pl-PL" dirty="0">
                <a:solidFill>
                  <a:srgbClr val="FAAF00"/>
                </a:solidFill>
              </a:rPr>
              <a:t>Bestia jednak została schwytana, a razem z nią fałszywy prorok,  </a:t>
            </a:r>
            <a:r>
              <a:rPr lang="pl-PL" dirty="0"/>
              <a:t>który czynił znaki w jej obecności. Znaki te zwiodły wszystkich, którzy nosili znak bestii i oddawali cześć jej obrazowi. Oboje – bestia i fałszywy prorok – </a:t>
            </a:r>
            <a:r>
              <a:rPr lang="pl-PL" dirty="0">
                <a:solidFill>
                  <a:srgbClr val="FF7C80"/>
                </a:solidFill>
              </a:rPr>
              <a:t>zostali żywcem wrzuceni do jeziora ognia, płonącego siarką.</a:t>
            </a:r>
          </a:p>
          <a:p>
            <a:pPr marL="0" indent="0">
              <a:buNone/>
            </a:pPr>
            <a:r>
              <a:rPr lang="pl-PL" dirty="0"/>
              <a:t>A pozostałych zabito mieczem, który wychodził z ust Jeźdźca, i wszystkie ptaki najadły się ich ciałami.</a:t>
            </a:r>
          </a:p>
        </p:txBody>
      </p:sp>
    </p:spTree>
    <p:extLst>
      <p:ext uri="{BB962C8B-B14F-4D97-AF65-F5344CB8AC3E}">
        <p14:creationId xmlns:p14="http://schemas.microsoft.com/office/powerpoint/2010/main" val="5868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D70AF-79FA-43DD-8DAA-165A40B4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58FE69-C8B3-4B35-A9D7-82FBFABB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jesus king revelation">
            <a:extLst>
              <a:ext uri="{FF2B5EF4-FFF2-40B4-BE49-F238E27FC236}">
                <a16:creationId xmlns:a16="http://schemas.microsoft.com/office/drawing/2014/main" id="{B3D1626B-EEB5-4F63-B7F6-3020046C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0"/>
            <a:ext cx="9753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2F905-E46F-4928-B4E4-BD7B48A8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F9F329-F9BA-4F3F-9F05-F9EC9F68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cesarz na koniu">
            <a:extLst>
              <a:ext uri="{FF2B5EF4-FFF2-40B4-BE49-F238E27FC236}">
                <a16:creationId xmlns:a16="http://schemas.microsoft.com/office/drawing/2014/main" id="{FC27F9A4-3C07-4AC1-A8BE-4DC5A895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300163"/>
            <a:ext cx="55245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1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2F905-E46F-4928-B4E4-BD7B48A8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F9F329-F9BA-4F3F-9F05-F9EC9F686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cesarz na koniu">
            <a:extLst>
              <a:ext uri="{FF2B5EF4-FFF2-40B4-BE49-F238E27FC236}">
                <a16:creationId xmlns:a16="http://schemas.microsoft.com/office/drawing/2014/main" id="{8AC9ADF0-1E61-47B1-80F5-96E0F457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0"/>
            <a:ext cx="570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7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E372DB-10D4-4B87-9454-235E7B0B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C865B-DE4C-4128-90FD-57E3DC72B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cesarz na koniu">
            <a:extLst>
              <a:ext uri="{FF2B5EF4-FFF2-40B4-BE49-F238E27FC236}">
                <a16:creationId xmlns:a16="http://schemas.microsoft.com/office/drawing/2014/main" id="{10F8F92E-011E-48AD-A99B-63B1E521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0"/>
            <a:ext cx="564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09043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2558</TotalTime>
  <Words>2660</Words>
  <Application>Microsoft Office PowerPoint</Application>
  <PresentationFormat>Panoramiczny</PresentationFormat>
  <Paragraphs>124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3" baseType="lpstr">
      <vt:lpstr>Arial</vt:lpstr>
      <vt:lpstr>Bahnschrift SemiBold SemiConden</vt:lpstr>
      <vt:lpstr>Corbel</vt:lpstr>
      <vt:lpstr>Głębokość</vt:lpstr>
      <vt:lpstr>APOKALIPSA</vt:lpstr>
      <vt:lpstr>Dwie uczty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Radość zbawionych ze zwycięstwa</vt:lpstr>
      <vt:lpstr>Wesele – święta uczta</vt:lpstr>
      <vt:lpstr>Prezentacja programu PowerPoint</vt:lpstr>
      <vt:lpstr>Zaślubiny mistyczne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Chrystus Król-Wojownik</vt:lpstr>
      <vt:lpstr>Zakony rycerskie</vt:lpstr>
      <vt:lpstr>Zakony rycerskie</vt:lpstr>
      <vt:lpstr>Prezentacja programu PowerPoint</vt:lpstr>
      <vt:lpstr>Fratres Militiae Templi, Pauperes Commilitones Christi Templique Salomonis</vt:lpstr>
      <vt:lpstr>Prezentacja programu PowerPoint</vt:lpstr>
      <vt:lpstr>Prezentacja programu PowerPoint</vt:lpstr>
      <vt:lpstr>Prezentacja programu PowerPoint</vt:lpstr>
      <vt:lpstr>Joannici:  Tuitio Fidei et obsequium pauperum </vt:lpstr>
      <vt:lpstr>Prezentacja programu PowerPoint</vt:lpstr>
      <vt:lpstr>Prezentacja programu PowerPoint</vt:lpstr>
      <vt:lpstr>63 ojców, 11 braci (z klerykami), 4 nowicjuszy, 9 oblatów, 154 siostry; 744 familiarów</vt:lpstr>
      <vt:lpstr>Prezentacja programu PowerPoint</vt:lpstr>
      <vt:lpstr>Makabryczna uczta – Die irae</vt:lpstr>
      <vt:lpstr>Prezentacja programu PowerPoint</vt:lpstr>
      <vt:lpstr>Prezentacja programu PowerPoint</vt:lpstr>
      <vt:lpstr>Milenium i sąd ostateczny</vt:lpstr>
      <vt:lpstr>Prezentacja programu PowerPoint</vt:lpstr>
      <vt:lpstr>Prezentacja programu PowerPoint</vt:lpstr>
      <vt:lpstr>Prezentacja programu PowerPoint</vt:lpstr>
      <vt:lpstr>1000 lat władzy Chrystusa</vt:lpstr>
      <vt:lpstr>Zmartwychwstanie, pierwsza i druga śmierć</vt:lpstr>
      <vt:lpstr>Prezentacja programu PowerPoint</vt:lpstr>
      <vt:lpstr>Prezentacja programu PowerPoint</vt:lpstr>
      <vt:lpstr>Prezentacja programu PowerPoint</vt:lpstr>
      <vt:lpstr>Gog i  Magog</vt:lpstr>
      <vt:lpstr>Prezentacja programu PowerPoint</vt:lpstr>
      <vt:lpstr>Na wieki wieków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309</cp:revision>
  <dcterms:created xsi:type="dcterms:W3CDTF">2018-09-06T17:04:25Z</dcterms:created>
  <dcterms:modified xsi:type="dcterms:W3CDTF">2019-06-02T09:16:08Z</dcterms:modified>
</cp:coreProperties>
</file>